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6"/>
  </p:notesMasterIdLst>
  <p:sldIdLst>
    <p:sldId id="256" r:id="rId2"/>
    <p:sldId id="274" r:id="rId3"/>
    <p:sldId id="279" r:id="rId4"/>
    <p:sldId id="275" r:id="rId5"/>
    <p:sldId id="276" r:id="rId6"/>
    <p:sldId id="278" r:id="rId7"/>
    <p:sldId id="281" r:id="rId8"/>
    <p:sldId id="280" r:id="rId9"/>
    <p:sldId id="257" r:id="rId10"/>
    <p:sldId id="263" r:id="rId11"/>
    <p:sldId id="262" r:id="rId12"/>
    <p:sldId id="283" r:id="rId13"/>
    <p:sldId id="284" r:id="rId14"/>
    <p:sldId id="28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000"/>
    <a:srgbClr val="15A88F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561" autoAdjust="0"/>
  </p:normalViewPr>
  <p:slideViewPr>
    <p:cSldViewPr>
      <p:cViewPr varScale="1">
        <p:scale>
          <a:sx n="81" d="100"/>
          <a:sy n="81" d="100"/>
        </p:scale>
        <p:origin x="-153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33BD-6814-4912-9182-E04D0FBFD4DD}" type="datetimeFigureOut">
              <a:rPr lang="en-US" smtClean="0"/>
              <a:t>03/16/2018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024B3-5582-4739-AA65-12D3745C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4B3-5582-4739-AA65-12D3745C39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Rapid Recall</a:t>
            </a:r>
            <a:r>
              <a:rPr lang="en-US" baseline="0" dirty="0" smtClean="0"/>
              <a:t> 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4B3-5582-4739-AA65-12D3745C39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4B3-5582-4739-AA65-12D3745C39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024B3-5582-4739-AA65-12D3745C39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28575">
            <a:solidFill>
              <a:srgbClr val="15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15A88F"/>
          </a:solidFill>
          <a:ln>
            <a:solidFill>
              <a:srgbClr val="15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Domaine Text Bol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A8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141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41414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rgbClr val="414141"/>
                </a:solidFill>
              </a:defRPr>
            </a:lvl1pPr>
          </a:lstStyle>
          <a:p>
            <a:fld id="{96AD7FCE-E7BA-4DC5-9806-902F940CA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rgbClr val="15A88F"/>
          </a:solidFill>
          <a:ln>
            <a:solidFill>
              <a:srgbClr val="15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78D-E12D-49EA-97B3-30EB069C8A71}" type="datetime1">
              <a:rPr lang="en-US" smtClean="0"/>
              <a:t>03/16/2018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DE82-048D-4540-AB8A-D3EAC6480F91}" type="datetime1">
              <a:rPr lang="en-US" smtClean="0"/>
              <a:t>03/16/2018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134-6F0E-4912-B521-70D5F2505D6B}" type="datetime1">
              <a:rPr lang="en-US" smtClean="0"/>
              <a:t>03/16/2018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75EA-4A88-4ACC-8B68-F53A3B0F33E9}" type="datetime1">
              <a:rPr lang="en-US" smtClean="0"/>
              <a:t>03/16/2018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973-7D9C-4EDC-BCA0-4CC2D40D402D}" type="datetime1">
              <a:rPr lang="en-US" smtClean="0"/>
              <a:t>03/16/2018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5BB2-B61D-4EDE-B3B8-577C29B7CF79}" type="datetime1">
              <a:rPr lang="en-US" smtClean="0"/>
              <a:t>03/16/2018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EBD-B08F-4C84-A294-23D2FEF85BBF}" type="datetime1">
              <a:rPr lang="en-US" smtClean="0"/>
              <a:t>03/16/2018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DB-0A76-4B83-AD5A-299425F4FE97}" type="datetime1">
              <a:rPr lang="en-US" smtClean="0"/>
              <a:t>03/16/2018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CE83-1A6E-4EBA-912B-9555185A4287}" type="datetime1">
              <a:rPr lang="en-US" smtClean="0"/>
              <a:t>03/16/2018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784E-D511-4291-80A2-4E1C1B11B110}" type="datetime1">
              <a:rPr lang="en-US" smtClean="0"/>
              <a:t>03/16/2018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28575">
            <a:solidFill>
              <a:srgbClr val="15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28575">
            <a:solidFill>
              <a:srgbClr val="15A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AEE3D1-1E62-42CC-AD69-02DDFCDBB186}" type="datetime1">
              <a:rPr lang="en-US" smtClean="0"/>
              <a:t>03/16/2018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6AD7FCE-E7BA-4DC5-9806-902F940CA6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15A88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rgbClr val="15A88F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rgbClr val="414141"/>
        </a:buClr>
        <a:buSzPct val="76000"/>
        <a:buFont typeface="Wingdings 2" pitchFamily="18" charset="2"/>
        <a:buChar char=""/>
        <a:defRPr sz="2200" kern="1200">
          <a:solidFill>
            <a:srgbClr val="41414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14141"/>
        </a:buClr>
        <a:buSzPct val="76000"/>
        <a:buFont typeface="Wingdings 2" pitchFamily="18" charset="2"/>
        <a:buChar char=""/>
        <a:defRPr sz="2000" kern="1200">
          <a:solidFill>
            <a:srgbClr val="414141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rgbClr val="414141"/>
        </a:buClr>
        <a:buSzPct val="76000"/>
        <a:buFont typeface="Wingdings 2" pitchFamily="18" charset="2"/>
        <a:buChar char=""/>
        <a:defRPr sz="1800" kern="1200">
          <a:solidFill>
            <a:srgbClr val="41414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rgbClr val="414141"/>
        </a:buClr>
        <a:buSzPct val="76000"/>
        <a:buFont typeface="Wingdings 2" pitchFamily="18" charset="2"/>
        <a:buChar char=""/>
        <a:defRPr sz="1600" kern="1200" baseline="0">
          <a:solidFill>
            <a:srgbClr val="414141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0" y="2438400"/>
            <a:ext cx="3657600" cy="35814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rgbClr val="414141"/>
                </a:solidFill>
                <a:latin typeface="Domaine Display Bold" panose="020A080308050506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The Design Path</a:t>
            </a:r>
          </a:p>
          <a:p>
            <a:pPr algn="ctr"/>
            <a:endParaRPr lang="en-US" sz="3000" dirty="0" smtClean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000" dirty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000" dirty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000" dirty="0" smtClean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000" dirty="0" smtClean="0">
                <a:solidFill>
                  <a:srgbClr val="414141"/>
                </a:solidFill>
                <a:latin typeface="Domaine Display Bold" panose="020A080308050506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Day Two</a:t>
            </a:r>
            <a:endParaRPr lang="en-US" sz="3000" dirty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50167" y="6489411"/>
            <a:ext cx="643666" cy="365125"/>
          </a:xfrm>
        </p:spPr>
        <p:txBody>
          <a:bodyPr>
            <a:normAutofit/>
          </a:bodyPr>
          <a:lstStyle/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C:\Users\A611441\AppData\Local\Microsoft\Windows\Temporary Internet Files\Content.IE5\LMXW1TOL\path_choices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0170" r="8914" b="6108"/>
          <a:stretch/>
        </p:blipFill>
        <p:spPr bwMode="auto">
          <a:xfrm>
            <a:off x="4712276" y="3048000"/>
            <a:ext cx="3377046" cy="21881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2276" y="228600"/>
            <a:ext cx="3377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Instructional Design and Development (IDD)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10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8272" r="15357" b="41930"/>
          <a:stretch/>
        </p:blipFill>
        <p:spPr>
          <a:xfrm>
            <a:off x="548640" y="812777"/>
            <a:ext cx="8046720" cy="5664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524000"/>
            <a:ext cx="4343400" cy="3530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Tutorial Time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11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852" r="4969" b="4567"/>
          <a:stretch/>
        </p:blipFill>
        <p:spPr>
          <a:xfrm>
            <a:off x="5029200" y="2551791"/>
            <a:ext cx="3574473" cy="3858913"/>
          </a:xfrm>
          <a:prstGeom prst="rect">
            <a:avLst/>
          </a:prstGeom>
        </p:spPr>
      </p:pic>
      <p:pic>
        <p:nvPicPr>
          <p:cNvPr id="4100" name="Picture 4" descr="C:\Users\A611441\AppData\Local\Microsoft\Windows\Temporary Internet Files\Content.IE5\LMXW1TOL\questinos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1" b="25706"/>
          <a:stretch/>
        </p:blipFill>
        <p:spPr bwMode="auto">
          <a:xfrm>
            <a:off x="762000" y="1752600"/>
            <a:ext cx="616255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Tutorial Debrief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12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Toolkit/Brainstorming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pic>
        <p:nvPicPr>
          <p:cNvPr id="1026" name="Picture 2" descr="\\WINP-SFS-008\midclmeduc\OPERATIO\graphics\morgan\ThinkstockPhotos-541975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8" y="990600"/>
            <a:ext cx="765534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13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Day Three Agenda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7845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Design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in your break-out group.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Reconvene as a main group to share presentations.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eview  and summarize main objectives.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Tutorials.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Reconvene as a main group for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questions/comments and to review the Development case study/toolkit.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20" y="838200"/>
            <a:ext cx="3349880" cy="22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14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852" r="4969" b="4567"/>
          <a:stretch/>
        </p:blipFill>
        <p:spPr>
          <a:xfrm>
            <a:off x="4693227" y="1981200"/>
            <a:ext cx="3917373" cy="4229100"/>
          </a:xfrm>
          <a:prstGeom prst="rect">
            <a:avLst/>
          </a:prstGeom>
        </p:spPr>
      </p:pic>
      <p:pic>
        <p:nvPicPr>
          <p:cNvPr id="4100" name="Picture 4" descr="C:\Users\A611441\AppData\Local\Microsoft\Windows\Temporary Internet Files\Content.IE5\LMXW1TOL\questinos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1" b="25706"/>
          <a:stretch/>
        </p:blipFill>
        <p:spPr bwMode="auto">
          <a:xfrm>
            <a:off x="838200" y="1981200"/>
            <a:ext cx="444323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Session Two Closing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5271" y="990600"/>
            <a:ext cx="6837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Evaluation Requests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80204"/>
            <a:ext cx="3349880" cy="22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2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Welcome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9" y="1030144"/>
            <a:ext cx="4694702" cy="4989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" y="1161871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Back!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3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Day Two Agenda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20" y="3230701"/>
            <a:ext cx="7845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Analysis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in your break-out group.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Reconvene as a main group to share presentations.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eview  and summarize main objectives.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Design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Tutorials.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Reconvene as a main group for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questions/comments and to review the Design case study/toolkit.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20" y="845976"/>
            <a:ext cx="3349880" cy="22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4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Break-out Groups/Roles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98672"/>
              </p:ext>
            </p:extLst>
          </p:nvPr>
        </p:nvGraphicFramePr>
        <p:xfrm>
          <a:off x="609600" y="939800"/>
          <a:ext cx="7924800" cy="248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Group </a:t>
                      </a:r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One</a:t>
                      </a:r>
                    </a:p>
                    <a:p>
                      <a:pPr algn="ctr"/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Needs Analysis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Group </a:t>
                      </a:r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Two</a:t>
                      </a:r>
                    </a:p>
                    <a:p>
                      <a:pPr algn="ctr"/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Task Analysis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Group </a:t>
                      </a:r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Three</a:t>
                      </a:r>
                    </a:p>
                    <a:p>
                      <a:pPr algn="ctr"/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Learner Analysis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TL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TL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TK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TK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</a:t>
                      </a:r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96" y="3764947"/>
            <a:ext cx="3722608" cy="2483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2942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TL: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Lead</a:t>
            </a:r>
          </a:p>
          <a:p>
            <a:r>
              <a:rPr lang="en-US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 Taker</a:t>
            </a:r>
          </a:p>
          <a:p>
            <a:r>
              <a:rPr lang="en-US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TK: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Keeper</a:t>
            </a:r>
          </a:p>
          <a:p>
            <a:r>
              <a:rPr lang="en-US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Participant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5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Group Presentations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pic>
        <p:nvPicPr>
          <p:cNvPr id="1027" name="Picture 3" descr="\\WINP-SFS-008\midclmeduc\OPERATIO\graphics\morgan\ThinkstockPhotos-588960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7" y="990600"/>
            <a:ext cx="754108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6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Analysis Summary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118" y="1391483"/>
            <a:ext cx="52622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that you’ve learned about the Analysis phase of the ADDIE model, you can: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 Analysis 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its importance within this phase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Task Analysis and describe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 importance within this phase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Learner Analysis 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its importance within this phase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or more tools that can be used to conduct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Analysis, Task Analysis, and Learner Analysis</a:t>
            </a:r>
          </a:p>
        </p:txBody>
      </p:sp>
      <p:pic>
        <p:nvPicPr>
          <p:cNvPr id="4098" name="Picture 2" descr="C:\Users\Public\Pictures\Sample Pictures\repo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79929"/>
            <a:ext cx="2633960" cy="55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7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762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Let’s Take a Break!</a:t>
            </a:r>
          </a:p>
        </p:txBody>
      </p:sp>
      <p:pic>
        <p:nvPicPr>
          <p:cNvPr id="1026" name="Picture 2" descr="C:\Users\a172531\AppData\Local\Microsoft\Windows\Temporary Internet Files\Content.IE5\O4UIWQOU\alarmclock-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0" y="2438400"/>
            <a:ext cx="3657600" cy="35814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rgbClr val="414141"/>
                </a:solidFill>
                <a:latin typeface="Domaine Display Bold" panose="020A080308050506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The Design Path</a:t>
            </a:r>
          </a:p>
          <a:p>
            <a:pPr algn="ctr"/>
            <a:endParaRPr lang="en-US" sz="3000" dirty="0" smtClean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000" dirty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000" dirty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000" dirty="0" smtClean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000" dirty="0" smtClean="0">
                <a:solidFill>
                  <a:srgbClr val="414141"/>
                </a:solidFill>
                <a:latin typeface="Domaine Display Bold" panose="020A08030805050602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endParaRPr lang="en-US" sz="3000" dirty="0">
              <a:solidFill>
                <a:srgbClr val="414141"/>
              </a:solidFill>
              <a:latin typeface="Domaine Display Bold" panose="020A08030805050602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50167" y="6489411"/>
            <a:ext cx="643666" cy="365125"/>
          </a:xfrm>
        </p:spPr>
        <p:txBody>
          <a:bodyPr>
            <a:normAutofit/>
          </a:bodyPr>
          <a:lstStyle/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8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C:\Users\A611441\AppData\Local\Microsoft\Windows\Temporary Internet Files\Content.IE5\LMXW1TOL\path_choices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0170" r="8914" b="6108"/>
          <a:stretch/>
        </p:blipFill>
        <p:spPr bwMode="auto">
          <a:xfrm>
            <a:off x="4712276" y="3048000"/>
            <a:ext cx="3377046" cy="21881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2276" y="228600"/>
            <a:ext cx="3377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Instructional Design and Development (IDD)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4250167" y="6489411"/>
            <a:ext cx="64366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AD7FCE-E7BA-4DC5-9806-902F940CA68B}" type="slidenum">
              <a:rPr lang="en-US" sz="1400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9</a:t>
            </a:fld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aine Display Bold" panose="020A0803080505060203" pitchFamily="18" charset="0"/>
              </a:rPr>
              <a:t>Design Objectives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aine Display Bold" panose="020A08030805050602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059" y="8382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scenarios and case study, Learning and Performance Professionals will be able to complete the following 9 out of 10 times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components of a strong Instructional Goal.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components of a properly constructed learning objective.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the various test designs and assessment question types.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how to sequence instructional materials using the principles of the Nine Events of Instruction.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training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elivery 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nstructional methods.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77" y="4495800"/>
            <a:ext cx="1565340" cy="18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5330&quot;&gt;&lt;/object&gt;&lt;object type=&quot;2&quot; unique_id=&quot;15331&quot;&gt;&lt;object type=&quot;3&quot; unique_id=&quot;15332&quot;&gt;&lt;property id=&quot;20148&quot; value=&quot;5&quot;/&gt;&lt;property id=&quot;20300&quot; value=&quot;Slide 1&quot;/&gt;&lt;property id=&quot;20307&quot; value=&quot;256&quot;/&gt;&lt;/object&gt;&lt;object type=&quot;3&quot; unique_id=&quot;15333&quot;&gt;&lt;property id=&quot;20148&quot; value=&quot;5&quot;/&gt;&lt;property id=&quot;20300&quot; value=&quot;Slide 2 - &amp;quot;IDD Design Path: Workshop Objective&amp;quot;&quot;/&gt;&lt;property id=&quot;20307&quot; value=&quot;257&quot;/&gt;&lt;/object&gt;&lt;object type=&quot;3&quot; unique_id=&quot;15334&quot;&gt;&lt;property id=&quot;20148&quot; value=&quot;5&quot;/&gt;&lt;property id=&quot;20300&quot; value=&quot;Slide 3 - &amp;quot;IDD Design Path: Session Blueprint&amp;quot;&quot;/&gt;&lt;property id=&quot;20307&quot; value=&quot;258&quot;/&gt;&lt;/object&gt;&lt;object type=&quot;3&quot; unique_id=&quot;15335&quot;&gt;&lt;property id=&quot;20148&quot; value=&quot;5&quot;/&gt;&lt;property id=&quot;20300&quot; value=&quot;Slide 4 - &amp;quot;IDD Design Path: Session Blueprint&amp;quot;&quot;/&gt;&lt;property id=&quot;20307&quot; value=&quot;259&quot;/&gt;&lt;/object&gt;&lt;object type=&quot;3&quot; unique_id=&quot;15336&quot;&gt;&lt;property id=&quot;20148&quot; value=&quot;5&quot;/&gt;&lt;property id=&quot;20300&quot; value=&quot;Slide 5 - &amp;quot;IDD Design Path: Case Study&amp;quot;&quot;/&gt;&lt;property id=&quot;20307&quot; value=&quot;260&quot;/&gt;&lt;/object&gt;&lt;object type=&quot;3&quot; unique_id=&quot;15337&quot;&gt;&lt;property id=&quot;20148&quot; value=&quot;5&quot;/&gt;&lt;property id=&quot;20300&quot; value=&quot;Slide 6 - &amp;quot;IDD Design Path: Kickoff Tutorial&amp;quot;&quot;/&gt;&lt;property id=&quot;20307&quot; value=&quot;261&quot;/&gt;&lt;/object&gt;&lt;object type=&quot;3&quot; unique_id=&quot;15338&quot;&gt;&lt;property id=&quot;20148&quot; value=&quot;5&quot;/&gt;&lt;property id=&quot;20300&quot; value=&quot;Slide 7 - &amp;quot;IDD Design Path: Kickoff Meeting&amp;quot;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956</TotalTime>
  <Words>358</Words>
  <Application>Microsoft Office PowerPoint</Application>
  <PresentationFormat>On-screen Show (4:3)</PresentationFormat>
  <Paragraphs>112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Aetna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MaryBeth McArdle</dc:creator>
  <cp:lastModifiedBy>Sheri Morgan</cp:lastModifiedBy>
  <cp:revision>71</cp:revision>
  <dcterms:created xsi:type="dcterms:W3CDTF">2014-03-12T13:46:41Z</dcterms:created>
  <dcterms:modified xsi:type="dcterms:W3CDTF">2018-03-16T16:54:41Z</dcterms:modified>
</cp:coreProperties>
</file>